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6" r:id="rId2"/>
    <p:sldId id="285" r:id="rId3"/>
    <p:sldId id="286" r:id="rId4"/>
    <p:sldId id="288" r:id="rId5"/>
    <p:sldId id="287" r:id="rId6"/>
    <p:sldId id="283" r:id="rId7"/>
    <p:sldId id="281" r:id="rId8"/>
    <p:sldId id="256" r:id="rId9"/>
    <p:sldId id="282" r:id="rId10"/>
    <p:sldId id="260" r:id="rId11"/>
    <p:sldId id="289" r:id="rId12"/>
    <p:sldId id="271" r:id="rId13"/>
    <p:sldId id="290" r:id="rId14"/>
    <p:sldId id="291" r:id="rId15"/>
    <p:sldId id="269" r:id="rId16"/>
    <p:sldId id="293" r:id="rId17"/>
    <p:sldId id="298" r:id="rId18"/>
    <p:sldId id="295" r:id="rId19"/>
    <p:sldId id="297" r:id="rId20"/>
    <p:sldId id="29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8FB7-1FE8-4090-B2C1-0EE2573DC861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83CA-4197-401B-8AAE-F40FBD9F8B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B9D34-6753-4307-A7ED-57445CE4772D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493FE-E0A4-4507-9869-5F893F8AE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3ABE0-B8DB-4857-942E-8ACDAE1A7A33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5A20D-5959-4EB5-AA31-19E2629BD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5FEAF-4725-49D8-825C-52ED8EE6DCBD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BCA0E-557F-4E95-9396-F26409308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3CF80-05AE-44AC-A3C3-0B9EA5D089A4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C2824-11D0-4186-B29F-011CD104A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AA055-FB2E-4B50-B6ED-87098D7C7BD7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8ABE4-5161-4BD3-BD37-082DB86FA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2315C-1C8A-4CF3-BB27-F5EE652BF6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0C0FC-8FED-41F5-8432-4EC4088E59FF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756CA-9597-4126-8C40-2A31FF587037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FCA1E-74E3-467C-BB7B-E661354DF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EBC4E-D92D-42D7-ACB1-CA5CD51AF5CF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8D936-CB21-4D1A-AF72-FCDEAD093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43347-AC7E-4A60-97F0-84DFE6AECC2E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081F6-6A6A-45DA-9391-76EDD2C4D8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22369-528C-4A37-9CB6-FD15E0E4A0E1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65867-FDFE-4B08-B456-F54C96F12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8D554DD-5E5F-4500-BE3A-126A5B3EDD4B}" type="datetimeFigureOut">
              <a:rPr lang="ru-RU"/>
              <a:pPr>
                <a:defRPr/>
              </a:pPr>
              <a:t>10.09.2018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18D503E-90D0-4EE9-8D99-0A23DA2827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7" r:id="rId5"/>
    <p:sldLayoutId id="2147483692" r:id="rId6"/>
    <p:sldLayoutId id="2147483691" r:id="rId7"/>
    <p:sldLayoutId id="2147483698" r:id="rId8"/>
    <p:sldLayoutId id="2147483699" r:id="rId9"/>
    <p:sldLayoutId id="2147483690" r:id="rId10"/>
    <p:sldLayoutId id="214748368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ns\Desktop\&#1040;&#1090;&#1090;&#1077;&#1089;&#1090;&#1072;&#1094;&#1080;&#1103;%20&#1054;&#1082;&#1089;&#1072;&#1085;&#1072;\&#1086;&#1090;&#1082;&#1088;&#1099;&#1090;&#1099;&#1081;%20&#1091;&#1088;&#1086;&#1082;\&#1086;&#1090;&#1082;&#1088;&#1099;&#1090;&#1099;&#1081;%20&#1091;&#1088;&#1086;&#1082;%20&#1085;&#1072;%20&#1091;&#1095;&#1080;&#1090;&#1077;&#1083;&#1100;%20&#1075;&#1086;&#1076;&#1072;\&#1074;&#1080;&#1076;&#1077;&#1086;%201.avi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Users\dns\Desktop\&#1040;&#1090;&#1090;&#1077;&#1089;&#1090;&#1072;&#1094;&#1080;&#1103;%20&#1054;&#1082;&#1089;&#1072;&#1085;&#1072;\&#1086;&#1090;&#1082;&#1088;&#1099;&#1090;&#1099;&#1081;%20&#1091;&#1088;&#1086;&#1082;\&#1086;&#1090;&#1082;&#1088;&#1099;&#1090;&#1099;&#1081;%20&#1091;&#1088;&#1086;&#1082;%20&#1085;&#1072;%20&#1091;&#1095;&#1080;&#1090;&#1077;&#1083;&#1100;%20&#1075;&#1086;&#1076;&#1072;\&#1074;&#1080;&#1076;&#1077;&#1086;%202.avi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5616" y="2060848"/>
            <a:ext cx="7139136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Презентация  по истории России для 9-ого класса  к  теме : </a:t>
            </a:r>
            <a:r>
              <a:rPr lang="ru-RU" sz="38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«Николай </a:t>
            </a:r>
            <a:r>
              <a:rPr lang="en-US" sz="38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II</a:t>
            </a:r>
            <a:r>
              <a:rPr lang="ru-RU" sz="3800" spc="-1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 –трагедия самодержца»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учитель истории </a:t>
            </a:r>
          </a:p>
          <a:p>
            <a:pPr marL="0" indent="0" algn="r">
              <a:buNone/>
            </a:pPr>
            <a:r>
              <a:rPr lang="ru-RU" dirty="0" smtClean="0"/>
              <a:t>МБОУ «Школа №3</a:t>
            </a:r>
            <a:r>
              <a:rPr lang="ru-RU" dirty="0"/>
              <a:t>» </a:t>
            </a:r>
            <a:r>
              <a:rPr lang="ru-RU" dirty="0" smtClean="0"/>
              <a:t>г. Ростова-на-Дону</a:t>
            </a:r>
            <a:endParaRPr lang="ru-RU" dirty="0"/>
          </a:p>
          <a:p>
            <a:pPr marL="0" indent="0" algn="r">
              <a:buNone/>
            </a:pPr>
            <a:r>
              <a:rPr lang="ru-RU" dirty="0" err="1" smtClean="0"/>
              <a:t>Неволько</a:t>
            </a:r>
            <a:r>
              <a:rPr lang="ru-RU" dirty="0" smtClean="0"/>
              <a:t> Оксана Борисовна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65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sz="2800" b="1" u="sng" dirty="0" smtClean="0">
                <a:solidFill>
                  <a:srgbClr val="FF0000"/>
                </a:solidFill>
              </a:rPr>
              <a:t>проблемный вопрос:     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4000" dirty="0"/>
              <a:t>«</a:t>
            </a:r>
            <a:r>
              <a:rPr lang="ru-RU" sz="4000" b="1" dirty="0"/>
              <a:t>Был ли Николай Второй </a:t>
            </a:r>
            <a:r>
              <a:rPr lang="ru-RU" sz="4000" b="1" dirty="0" smtClean="0"/>
              <a:t>достойным правителем, </a:t>
            </a:r>
            <a:r>
              <a:rPr lang="ru-RU" sz="4000" b="1" dirty="0"/>
              <a:t>или он был тем лидером, который привел страну к </a:t>
            </a:r>
            <a:r>
              <a:rPr lang="ru-RU" sz="4000" b="1" dirty="0" smtClean="0"/>
              <a:t>краху»</a:t>
            </a:r>
            <a:endParaRPr lang="ru-RU" sz="4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500" b="1" dirty="0" smtClean="0">
                <a:solidFill>
                  <a:schemeClr val="tx2">
                    <a:lumMod val="90000"/>
                  </a:schemeClr>
                </a:solidFill>
                <a:effectLst/>
              </a:rPr>
              <a:t/>
            </a:r>
            <a:br>
              <a:rPr lang="ru-RU" sz="4500" b="1" dirty="0" smtClean="0">
                <a:solidFill>
                  <a:schemeClr val="tx2">
                    <a:lumMod val="90000"/>
                  </a:schemeClr>
                </a:solidFill>
                <a:effectLst/>
              </a:rPr>
            </a:br>
            <a:r>
              <a:rPr lang="ru-RU" sz="4500" b="1" dirty="0" smtClean="0">
                <a:solidFill>
                  <a:schemeClr val="tx2">
                    <a:lumMod val="90000"/>
                  </a:schemeClr>
                </a:solidFill>
                <a:effectLst/>
              </a:rPr>
              <a:t>Тема  урока:  «Николай </a:t>
            </a:r>
            <a:r>
              <a:rPr lang="en-US" sz="4500" b="1" dirty="0" smtClean="0">
                <a:solidFill>
                  <a:schemeClr val="tx2">
                    <a:lumMod val="90000"/>
                  </a:schemeClr>
                </a:solidFill>
                <a:effectLst/>
              </a:rPr>
              <a:t>II</a:t>
            </a:r>
            <a:r>
              <a:rPr lang="ru-RU" sz="4500" b="1" dirty="0" smtClean="0">
                <a:solidFill>
                  <a:schemeClr val="tx2">
                    <a:lumMod val="90000"/>
                  </a:schemeClr>
                </a:solidFill>
                <a:effectLst/>
              </a:rPr>
              <a:t> </a:t>
            </a:r>
            <a:r>
              <a:rPr lang="ru-RU" sz="4500" b="1" dirty="0">
                <a:solidFill>
                  <a:schemeClr val="tx2">
                    <a:lumMod val="90000"/>
                  </a:schemeClr>
                </a:solidFill>
                <a:effectLst/>
              </a:rPr>
              <a:t>–трагедия........... самодержца», </a:t>
            </a:r>
            <a:endParaRPr lang="ru-RU" sz="4500" b="1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идео 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65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0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1440160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effectLst/>
              </a:rPr>
              <a:t>Советский и российский историк, доктор исторических наук                                                     (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1924 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-1998 </a:t>
            </a:r>
            <a:r>
              <a:rPr lang="ru-RU" sz="3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3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000" b="1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395536" y="1700808"/>
            <a:ext cx="4824536" cy="4395192"/>
          </a:xfrm>
        </p:spPr>
        <p:txBody>
          <a:bodyPr>
            <a:normAutofit fontScale="55000" lnSpcReduction="20000"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«Не одно царствование не приносило столько крови и слез. За 23 года бездарного правления Николай II ввергнул Россию в 2 войны и 3 революции. А при отречении Николай II опять попытался обмануть всех и вся: подписал отречение карандашом на клочке бумаги, руководствуясь указанием из писем царицы: «Ты не обязан исполнять подписанное под принуждением». 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580112" y="1524000"/>
            <a:ext cx="3128024" cy="4209256"/>
          </a:xfrm>
        </p:spPr>
        <p:txBody>
          <a:bodyPr/>
          <a:lstStyle/>
          <a:p>
            <a:r>
              <a:rPr lang="ru-RU" sz="2800" b="1" dirty="0" err="1"/>
              <a:t>Шацилло</a:t>
            </a:r>
            <a:r>
              <a:rPr lang="ru-RU" sz="2800" b="1" dirty="0"/>
              <a:t> К. Ф. </a:t>
            </a:r>
            <a:endParaRPr lang="ru-RU" dirty="0"/>
          </a:p>
        </p:txBody>
      </p:sp>
      <p:pic>
        <p:nvPicPr>
          <p:cNvPr id="5122" name="Picture 2" descr="C:\Users\dns\Desktop\Аттестация Оксана\открытый урок\Шацилло,_Корнелий_Фёдорович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76872"/>
            <a:ext cx="286029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идео 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504" y="44624"/>
            <a:ext cx="8856984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97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1649432"/>
              </p:ext>
            </p:extLst>
          </p:nvPr>
        </p:nvGraphicFramePr>
        <p:xfrm>
          <a:off x="323526" y="2204864"/>
          <a:ext cx="8568954" cy="2924151"/>
        </p:xfrm>
        <a:graphic>
          <a:graphicData uri="http://schemas.openxmlformats.org/drawingml/2006/table">
            <a:tbl>
              <a:tblPr firstRow="1" firstCol="1" bandRow="1"/>
              <a:tblGrid>
                <a:gridCol w="936106"/>
                <a:gridCol w="864096"/>
                <a:gridCol w="1152128"/>
                <a:gridCol w="1080120"/>
                <a:gridCol w="936104"/>
                <a:gridCol w="864096"/>
                <a:gridCol w="936104"/>
                <a:gridCol w="864096"/>
                <a:gridCol w="936104"/>
              </a:tblGrid>
              <a:tr h="16350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«И»-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итог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«Т» -территория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«Н»- население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«У» уровень жизни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«Э» экономика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«П» победы в войнах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«В» -власть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Критерий «О» - образ в народе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75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№ критерия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0A0B0C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32" marR="63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Критерии  </a:t>
            </a:r>
            <a:r>
              <a:rPr lang="ru-RU" dirty="0">
                <a:effectLst/>
              </a:rPr>
              <a:t>успешности правления </a:t>
            </a:r>
            <a:r>
              <a:rPr lang="ru-RU" dirty="0" smtClean="0">
                <a:effectLst/>
              </a:rPr>
              <a:t>политических  </a:t>
            </a:r>
            <a:r>
              <a:rPr lang="ru-RU" dirty="0">
                <a:effectLst/>
              </a:rPr>
              <a:t>р</a:t>
            </a:r>
            <a:r>
              <a:rPr lang="ru-RU" dirty="0" smtClean="0">
                <a:effectLst/>
              </a:rPr>
              <a:t>уководителей </a:t>
            </a:r>
            <a:r>
              <a:rPr lang="en-US" dirty="0" smtClean="0">
                <a:effectLst/>
              </a:rPr>
              <a:t>XX</a:t>
            </a:r>
            <a:r>
              <a:rPr lang="ru-RU" dirty="0" smtClean="0">
                <a:effectLst/>
              </a:rPr>
              <a:t> </a:t>
            </a:r>
            <a:r>
              <a:rPr lang="ru-RU" dirty="0">
                <a:effectLst/>
              </a:rPr>
              <a:t>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99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57200" y="476672"/>
            <a:ext cx="4038600" cy="5638856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Виталий Третьяков </a:t>
            </a:r>
            <a:endParaRPr lang="ru-RU" sz="4000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283968" y="188640"/>
            <a:ext cx="4680520" cy="5926888"/>
          </a:xfrm>
        </p:spPr>
        <p:txBody>
          <a:bodyPr/>
          <a:lstStyle/>
          <a:p>
            <a:pPr marL="0" indent="0">
              <a:buNone/>
            </a:pPr>
            <a:r>
              <a:rPr lang="ru-RU" sz="3000" b="1" dirty="0" smtClean="0"/>
              <a:t>- российский политолог</a:t>
            </a:r>
            <a:r>
              <a:rPr lang="ru-RU" sz="3000" b="1" dirty="0"/>
              <a:t>, Декан Высшей школы </a:t>
            </a:r>
            <a:r>
              <a:rPr lang="ru-RU" sz="3000" b="1" dirty="0" smtClean="0"/>
              <a:t>телевидения </a:t>
            </a:r>
            <a:r>
              <a:rPr lang="ru-RU" sz="3000" b="1" dirty="0"/>
              <a:t>МГУ им. М. В. Ломоносова генеральный директор Фонда содействия развитию образования в области журналистики «</a:t>
            </a:r>
            <a:r>
              <a:rPr lang="ru-RU" sz="3000" b="1" dirty="0" err="1"/>
              <a:t>Медиалогия</a:t>
            </a:r>
            <a:r>
              <a:rPr lang="ru-RU" sz="3000" b="1" dirty="0"/>
              <a:t>» (с 2008 года </a:t>
            </a:r>
            <a:r>
              <a:rPr lang="ru-RU" sz="3000" b="1" dirty="0" smtClean="0"/>
              <a:t>по настоящее время</a:t>
            </a:r>
            <a:endParaRPr lang="ru-RU" sz="3000" b="1" dirty="0"/>
          </a:p>
        </p:txBody>
      </p:sp>
      <p:pic>
        <p:nvPicPr>
          <p:cNvPr id="1026" name="Picture 2" descr="C:\Users\dns\Desktop\Аттестация Оксана\открытый урок\270px-Vitaly_Tretya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299197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/>
              <a:t>1.Ознакомиться с инструкцией  </a:t>
            </a:r>
          </a:p>
          <a:p>
            <a:pPr marL="0" indent="0">
              <a:buNone/>
            </a:pPr>
            <a:r>
              <a:rPr lang="ru-RU" sz="3000" b="1" dirty="0" smtClean="0">
                <a:latin typeface="+mj-lt"/>
              </a:rPr>
              <a:t>2. Изучить документы, содержащие исторические факты;</a:t>
            </a:r>
          </a:p>
          <a:p>
            <a:pPr marL="0" indent="0">
              <a:buNone/>
            </a:pPr>
            <a:r>
              <a:rPr lang="ru-RU" sz="3000" b="1" dirty="0">
                <a:latin typeface="+mj-lt"/>
              </a:rPr>
              <a:t>3</a:t>
            </a:r>
            <a:r>
              <a:rPr lang="ru-RU" sz="3000" b="1" dirty="0" smtClean="0">
                <a:latin typeface="+mj-lt"/>
              </a:rPr>
              <a:t>. На основе фактов определить критерий успешности  знаком «+» или «-»;</a:t>
            </a:r>
          </a:p>
          <a:p>
            <a:pPr marL="0" indent="0">
              <a:buNone/>
            </a:pPr>
            <a:r>
              <a:rPr lang="ru-RU" sz="3000" b="1" dirty="0" smtClean="0">
                <a:latin typeface="+mj-lt"/>
              </a:rPr>
              <a:t>4. Внести в  таблицу    критерии </a:t>
            </a:r>
            <a:r>
              <a:rPr lang="ru-RU" sz="3000" b="1" dirty="0">
                <a:latin typeface="+mj-lt"/>
              </a:rPr>
              <a:t>успешности </a:t>
            </a:r>
            <a:r>
              <a:rPr lang="ru-RU" sz="3000" b="1" dirty="0" smtClean="0">
                <a:latin typeface="+mj-lt"/>
              </a:rPr>
              <a:t>правления; </a:t>
            </a:r>
          </a:p>
          <a:p>
            <a:pPr marL="0" indent="0">
              <a:buNone/>
            </a:pPr>
            <a:r>
              <a:rPr lang="ru-RU" sz="3000" b="1" dirty="0">
                <a:latin typeface="+mj-lt"/>
              </a:rPr>
              <a:t>5</a:t>
            </a:r>
            <a:r>
              <a:rPr lang="ru-RU" sz="3000" b="1" dirty="0" smtClean="0">
                <a:latin typeface="+mj-lt"/>
              </a:rPr>
              <a:t>. </a:t>
            </a:r>
            <a:r>
              <a:rPr lang="ru-RU" sz="3000" b="1" dirty="0">
                <a:latin typeface="+mj-lt"/>
              </a:rPr>
              <a:t>Вписать пропущенное слово в теме урока </a:t>
            </a:r>
            <a:endParaRPr lang="ru-RU" sz="3000" b="1" dirty="0" smtClean="0">
              <a:latin typeface="+mj-lt"/>
            </a:endParaRPr>
          </a:p>
          <a:p>
            <a:pPr marL="0" indent="0">
              <a:buNone/>
            </a:pPr>
            <a:r>
              <a:rPr lang="ru-RU" sz="3000" b="1" dirty="0" smtClean="0">
                <a:latin typeface="+mj-lt"/>
              </a:rPr>
              <a:t>6. Представить, аргументируя   результат работы  группы классу</a:t>
            </a:r>
            <a:endParaRPr lang="ru-RU" sz="3000" b="1" dirty="0">
              <a:latin typeface="+mj-lt"/>
            </a:endParaRP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/>
              <a:t>Правила работы в группах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1659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dns\Documents\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2808312" cy="376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ns\Documents\671771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848" y="189740"/>
            <a:ext cx="2868722" cy="367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ns\Documents\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068960"/>
            <a:ext cx="4752528" cy="378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39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Для закрепления материала повторить </a:t>
            </a:r>
            <a:r>
              <a:rPr lang="ru-RU" dirty="0"/>
              <a:t>важные события </a:t>
            </a:r>
            <a:r>
              <a:rPr lang="ru-RU" dirty="0" smtClean="0"/>
              <a:t>  периода правления Николая </a:t>
            </a:r>
            <a:r>
              <a:rPr lang="en-US" dirty="0" smtClean="0"/>
              <a:t>II</a:t>
            </a:r>
            <a:r>
              <a:rPr lang="en-US" dirty="0"/>
              <a:t>  </a:t>
            </a:r>
            <a:r>
              <a:rPr lang="ru-RU" dirty="0" smtClean="0"/>
              <a:t> и написать эссе на тему: «</a:t>
            </a:r>
            <a:r>
              <a:rPr lang="ru-RU" b="1" dirty="0" smtClean="0"/>
              <a:t>Был </a:t>
            </a:r>
            <a:r>
              <a:rPr lang="ru-RU" b="1" dirty="0"/>
              <a:t>ли Николай Второй достойным правителем или он был тем лидером, который привел страну к </a:t>
            </a:r>
            <a:r>
              <a:rPr lang="ru-RU" b="1" dirty="0" smtClean="0"/>
              <a:t>краху»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Домашнее задание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1268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Рекомендуемая к прочтению литература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ЗАЯВКА\cover1__w3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960440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ЗАЯВКА\10058375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12775"/>
            <a:ext cx="3600400" cy="493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23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b="1" dirty="0" smtClean="0"/>
              <a:t>«.....</a:t>
            </a:r>
            <a:r>
              <a:rPr lang="ru-RU" sz="3000" b="1" dirty="0"/>
              <a:t>Чудный, солнечный, морозный день...У Марии и Анастасии состояние, как вчера, плохо спали и высокая температура. Температура Марии побила рекорд, т. к. у нее днем было 40,9. Остальные дети совсем поправились. Днем еще долго гулял и работал. До обеда читал, а вечером сидели с милыми  детьми до 10 ч. и пили чай </a:t>
            </a:r>
            <a:r>
              <a:rPr lang="ru-RU" sz="3000" b="1" dirty="0" smtClean="0"/>
              <a:t>...»</a:t>
            </a:r>
            <a:endParaRPr lang="ru-RU" sz="3000" b="1" dirty="0"/>
          </a:p>
          <a:p>
            <a:pPr marL="0" indent="0" algn="just">
              <a:buNone/>
            </a:pPr>
            <a:r>
              <a:rPr lang="ru-RU" sz="3000" b="1" dirty="0"/>
              <a:t> </a:t>
            </a:r>
            <a:r>
              <a:rPr lang="ru-RU" sz="3000" b="1" dirty="0" smtClean="0"/>
              <a:t>                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15 </a:t>
            </a:r>
            <a:r>
              <a:rPr lang="ru-RU" sz="3200" b="1" dirty="0">
                <a:solidFill>
                  <a:srgbClr val="FF0000"/>
                </a:solidFill>
              </a:rPr>
              <a:t>марта,  среда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7098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ns\Desktop\Аттестация Оксана\открытый урок\0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572896" cy="642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43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14 мая (26 мая) 1896 </a:t>
            </a:r>
            <a:r>
              <a:rPr lang="ru-RU" b="1" dirty="0" smtClean="0">
                <a:effectLst/>
              </a:rPr>
              <a:t>г –коронация императора </a:t>
            </a:r>
            <a:endParaRPr lang="ru-RU" dirty="0"/>
          </a:p>
        </p:txBody>
      </p:sp>
      <p:pic>
        <p:nvPicPr>
          <p:cNvPr id="3074" name="Picture 2" descr="C:\Users\dns\Desktop\Аттестация Оксана\открытый урок\коронац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7744" y="1340768"/>
            <a:ext cx="460851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4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23528" y="1484784"/>
            <a:ext cx="3024336" cy="539179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500" b="1" dirty="0" smtClean="0"/>
              <a:t>«.....</a:t>
            </a:r>
            <a:r>
              <a:rPr lang="ru-RU" sz="1500" b="1" dirty="0"/>
              <a:t>Чудный, солнечный, морозный день...У Марии и Анастасии состояние, как вчера, плохо спали и высокая температура. Температура Марии побила рекорд, т. к. у нее днем было 40,9. Остальные дети совсем поправились. Днем еще долго гулял и работал. До обеда читал, а вечером сидели с милыми  детьми до 10 ч. и пили чай </a:t>
            </a:r>
            <a:r>
              <a:rPr lang="ru-RU" sz="1500" b="1" dirty="0" smtClean="0"/>
              <a:t>...»</a:t>
            </a:r>
            <a:endParaRPr lang="ru-RU" sz="1500" b="1" dirty="0"/>
          </a:p>
          <a:p>
            <a:pPr marL="0" indent="0" algn="r">
              <a:buNone/>
            </a:pPr>
            <a:r>
              <a:rPr lang="ru-RU" sz="1500" b="1" dirty="0"/>
              <a:t> </a:t>
            </a:r>
            <a:r>
              <a:rPr lang="ru-RU" sz="1500" b="1" dirty="0" smtClean="0"/>
              <a:t> </a:t>
            </a:r>
            <a:r>
              <a:rPr lang="ru-RU" sz="1500" b="1" i="1" dirty="0" smtClean="0">
                <a:solidFill>
                  <a:srgbClr val="FF0000"/>
                </a:solidFill>
              </a:rPr>
              <a:t>15 марта 1916г ,  среда из личного дневника</a:t>
            </a:r>
            <a:endParaRPr lang="ru-RU" sz="1500" b="1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ЗАЯВКА\20160120-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3434"/>
            <a:ext cx="5255570" cy="360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2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37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5770984" cy="5691336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Президенту Российской </a:t>
            </a:r>
            <a:r>
              <a:rPr lang="ru-RU" b="1" dirty="0" smtClean="0"/>
              <a:t>Федерации Путину </a:t>
            </a:r>
            <a:r>
              <a:rPr lang="ru-RU" b="1" dirty="0"/>
              <a:t>В.В.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sz="2000" b="1" dirty="0" smtClean="0"/>
              <a:t>Уважаемый </a:t>
            </a:r>
            <a:r>
              <a:rPr lang="ru-RU" sz="2000" b="1" dirty="0"/>
              <a:t>Владимир Владимирович</a:t>
            </a:r>
            <a:r>
              <a:rPr lang="ru-RU" sz="2000" b="1" dirty="0" smtClean="0"/>
              <a:t>!</a:t>
            </a:r>
          </a:p>
          <a:p>
            <a:pPr marL="0" indent="0" algn="just">
              <a:buNone/>
            </a:pPr>
            <a:endParaRPr lang="ru-RU" sz="2000" b="1" dirty="0"/>
          </a:p>
          <a:p>
            <a:pPr marL="0" indent="0" algn="just">
              <a:buNone/>
            </a:pPr>
            <a:r>
              <a:rPr lang="ru-RU" sz="2000" b="1" dirty="0" smtClean="0"/>
              <a:t>«...обращается </a:t>
            </a:r>
            <a:r>
              <a:rPr lang="ru-RU" sz="2000" b="1" dirty="0"/>
              <a:t>к Вам с предложением </a:t>
            </a:r>
            <a:r>
              <a:rPr lang="ru-RU" sz="2000" b="1" dirty="0" smtClean="0"/>
              <a:t> посвятить </a:t>
            </a:r>
            <a:r>
              <a:rPr lang="ru-RU" sz="2000" b="1" dirty="0"/>
              <a:t>следующий год трём взаимосвязанным датам, которые отмечаются в 2018 году. В 2018 году исполняется 100 лет с даты окончания Первой мировой </a:t>
            </a:r>
            <a:r>
              <a:rPr lang="ru-RU" sz="2000" b="1" dirty="0" smtClean="0"/>
              <a:t>войны, 100 </a:t>
            </a:r>
            <a:r>
              <a:rPr lang="ru-RU" sz="2000" b="1" dirty="0"/>
              <a:t>лет с даты </a:t>
            </a:r>
            <a:r>
              <a:rPr lang="ru-RU" sz="2000" b="1" dirty="0" smtClean="0"/>
              <a:t> </a:t>
            </a:r>
            <a:r>
              <a:rPr lang="ru-RU" sz="2000" b="1" dirty="0"/>
              <a:t>трагической </a:t>
            </a:r>
            <a:r>
              <a:rPr lang="ru-RU" sz="2000" b="1" dirty="0" smtClean="0"/>
              <a:t>смерти </a:t>
            </a:r>
            <a:r>
              <a:rPr lang="ru-RU" sz="2000" b="1" dirty="0"/>
              <a:t>Царской Семьи.</a:t>
            </a:r>
          </a:p>
          <a:p>
            <a:pPr marL="0" indent="0" algn="just">
              <a:buNone/>
            </a:pPr>
            <a:r>
              <a:rPr lang="ru-RU" sz="2000" b="1" dirty="0" smtClean="0"/>
              <a:t>Мы </a:t>
            </a:r>
            <a:r>
              <a:rPr lang="ru-RU" sz="2000" b="1" dirty="0"/>
              <a:t>предлагаем объявить 2018 год Годом памяти Царской Семьи.</a:t>
            </a:r>
          </a:p>
          <a:p>
            <a:pPr algn="just"/>
            <a:endParaRPr lang="ru-RU" sz="2000" b="1" dirty="0"/>
          </a:p>
        </p:txBody>
      </p:sp>
      <p:pic>
        <p:nvPicPr>
          <p:cNvPr id="3" name="Picture 2" descr="C:\Users\dns\Desktop\Аттестация Оксана\открытый урок\doc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75259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42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ns\Desktop\Аттестация Оксана\открытый урок\imag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8092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86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0"/>
            <a:ext cx="8405812" cy="6072187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4000" b="1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ns\Desktop\Аттестация Оксана\открытый урок\03 школа - Бобров РВ - заявление - район этап - Учитель года-20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2493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ns\Desktop\Аттестация Оксана\открытый урок\a33319a230e329557a7d390f1b6cd002.na33319a230e329557a7d390f1b6cd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263155" cy="6461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69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1130</TotalTime>
  <Words>555</Words>
  <Application>Microsoft Office PowerPoint</Application>
  <PresentationFormat>Экран (4:3)</PresentationFormat>
  <Paragraphs>69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Презентация PowerPoint</vt:lpstr>
      <vt:lpstr> </vt:lpstr>
      <vt:lpstr>14 мая (26 мая) 1896 г –коронация императора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Тема  урока:  «Николай II –трагедия........... самодержца», </vt:lpstr>
      <vt:lpstr>Презентация PowerPoint</vt:lpstr>
      <vt:lpstr>Советский и российский историк, доктор исторических наук                                                     (1924 -1998 гг) </vt:lpstr>
      <vt:lpstr>Презентация PowerPoint</vt:lpstr>
      <vt:lpstr>Критерии  успешности правления политических  руководителей XX века</vt:lpstr>
      <vt:lpstr>Презентация PowerPoint</vt:lpstr>
      <vt:lpstr>Правила работы в группах </vt:lpstr>
      <vt:lpstr>Презентация PowerPoint</vt:lpstr>
      <vt:lpstr>Домашнее задание </vt:lpstr>
      <vt:lpstr>Рекомендуемая к прочтению литература </vt:lpstr>
      <vt:lpstr>Презентация PowerPoint</vt:lpstr>
    </vt:vector>
  </TitlesOfParts>
  <Company>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dns</cp:lastModifiedBy>
  <cp:revision>78</cp:revision>
  <dcterms:created xsi:type="dcterms:W3CDTF">2010-03-12T20:54:58Z</dcterms:created>
  <dcterms:modified xsi:type="dcterms:W3CDTF">2018-09-10T14:51:16Z</dcterms:modified>
</cp:coreProperties>
</file>